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68818-79B6-4555-B384-30F322541244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5712C-D03F-4C0D-BD5C-659DC172E4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88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08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11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16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78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4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50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48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99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80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98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39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3C83-1684-4C57-93C2-81BA8850CCAD}" type="datetimeFigureOut">
              <a:rPr lang="fr-FR" smtClean="0"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64190-665A-45EE-BAD5-E8C5C89B9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05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Ellipse 143"/>
          <p:cNvSpPr/>
          <p:nvPr/>
        </p:nvSpPr>
        <p:spPr>
          <a:xfrm rot="5400000">
            <a:off x="9783876" y="304681"/>
            <a:ext cx="432000" cy="15120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b="1" dirty="0" smtClean="0"/>
              <a:t>dCas9 NM</a:t>
            </a:r>
            <a:endParaRPr lang="fr-FR" b="1" dirty="0"/>
          </a:p>
        </p:txBody>
      </p:sp>
      <p:grpSp>
        <p:nvGrpSpPr>
          <p:cNvPr id="35" name="Groupe 34"/>
          <p:cNvGrpSpPr/>
          <p:nvPr/>
        </p:nvGrpSpPr>
        <p:grpSpPr>
          <a:xfrm rot="5400000">
            <a:off x="2438368" y="2586897"/>
            <a:ext cx="737812" cy="1584000"/>
            <a:chOff x="3392793" y="1788711"/>
            <a:chExt cx="737812" cy="1447406"/>
          </a:xfrm>
        </p:grpSpPr>
        <p:sp>
          <p:nvSpPr>
            <p:cNvPr id="12" name="Ellipse 11"/>
            <p:cNvSpPr/>
            <p:nvPr/>
          </p:nvSpPr>
          <p:spPr>
            <a:xfrm>
              <a:off x="3672855" y="1788711"/>
              <a:ext cx="457750" cy="136742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b="1" dirty="0" smtClean="0"/>
                <a:t>dCas9 SP</a:t>
              </a:r>
              <a:endParaRPr lang="fr-FR" b="1" dirty="0"/>
            </a:p>
          </p:txBody>
        </p:sp>
        <p:grpSp>
          <p:nvGrpSpPr>
            <p:cNvPr id="30" name="Groupe 29"/>
            <p:cNvGrpSpPr/>
            <p:nvPr/>
          </p:nvGrpSpPr>
          <p:grpSpPr>
            <a:xfrm>
              <a:off x="3392793" y="1992211"/>
              <a:ext cx="505406" cy="1243906"/>
              <a:chOff x="3223213" y="1990165"/>
              <a:chExt cx="466984" cy="1243906"/>
            </a:xfrm>
          </p:grpSpPr>
          <p:sp>
            <p:nvSpPr>
              <p:cNvPr id="4" name="Forme libre 3"/>
              <p:cNvSpPr/>
              <p:nvPr/>
            </p:nvSpPr>
            <p:spPr>
              <a:xfrm>
                <a:off x="3355671" y="1990165"/>
                <a:ext cx="334526" cy="1243906"/>
              </a:xfrm>
              <a:custGeom>
                <a:avLst/>
                <a:gdLst>
                  <a:gd name="connsiteX0" fmla="*/ 570871 w 570871"/>
                  <a:gd name="connsiteY0" fmla="*/ 1474558 h 1562017"/>
                  <a:gd name="connsiteX1" fmla="*/ 396059 w 570871"/>
                  <a:gd name="connsiteY1" fmla="*/ 1555240 h 1562017"/>
                  <a:gd name="connsiteX2" fmla="*/ 127118 w 570871"/>
                  <a:gd name="connsiteY2" fmla="*/ 1514899 h 1562017"/>
                  <a:gd name="connsiteX3" fmla="*/ 6095 w 570871"/>
                  <a:gd name="connsiteY3" fmla="*/ 1178723 h 1562017"/>
                  <a:gd name="connsiteX4" fmla="*/ 19542 w 570871"/>
                  <a:gd name="connsiteY4" fmla="*/ 560158 h 1562017"/>
                  <a:gd name="connsiteX5" fmla="*/ 32989 w 570871"/>
                  <a:gd name="connsiteY5" fmla="*/ 49170 h 1562017"/>
                  <a:gd name="connsiteX6" fmla="*/ 46436 w 570871"/>
                  <a:gd name="connsiteY6" fmla="*/ 49170 h 1562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0871" h="1562017">
                    <a:moveTo>
                      <a:pt x="570871" y="1474558"/>
                    </a:moveTo>
                    <a:cubicBezTo>
                      <a:pt x="520444" y="1511537"/>
                      <a:pt x="470018" y="1548517"/>
                      <a:pt x="396059" y="1555240"/>
                    </a:cubicBezTo>
                    <a:cubicBezTo>
                      <a:pt x="322100" y="1561963"/>
                      <a:pt x="192112" y="1577652"/>
                      <a:pt x="127118" y="1514899"/>
                    </a:cubicBezTo>
                    <a:cubicBezTo>
                      <a:pt x="62124" y="1452146"/>
                      <a:pt x="24024" y="1337847"/>
                      <a:pt x="6095" y="1178723"/>
                    </a:cubicBezTo>
                    <a:cubicBezTo>
                      <a:pt x="-11834" y="1019599"/>
                      <a:pt x="15060" y="748417"/>
                      <a:pt x="19542" y="560158"/>
                    </a:cubicBezTo>
                    <a:cubicBezTo>
                      <a:pt x="24024" y="371899"/>
                      <a:pt x="28507" y="134335"/>
                      <a:pt x="32989" y="49170"/>
                    </a:cubicBezTo>
                    <a:cubicBezTo>
                      <a:pt x="37471" y="-35995"/>
                      <a:pt x="41953" y="6587"/>
                      <a:pt x="46436" y="49170"/>
                    </a:cubicBezTo>
                  </a:path>
                </a:pathLst>
              </a:cu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9" name="Connecteur droit 28"/>
              <p:cNvCxnSpPr>
                <a:stCxn id="4" idx="3"/>
              </p:cNvCxnSpPr>
              <p:nvPr/>
            </p:nvCxnSpPr>
            <p:spPr>
              <a:xfrm flipH="1">
                <a:off x="3227943" y="2928836"/>
                <a:ext cx="131301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/>
              <p:cNvCxnSpPr/>
              <p:nvPr/>
            </p:nvCxnSpPr>
            <p:spPr>
              <a:xfrm flipH="1">
                <a:off x="3226104" y="2805811"/>
                <a:ext cx="133823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Connecteur droit 67"/>
              <p:cNvCxnSpPr/>
              <p:nvPr/>
            </p:nvCxnSpPr>
            <p:spPr>
              <a:xfrm flipH="1">
                <a:off x="3223213" y="2682789"/>
                <a:ext cx="133823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Connecteur droit 68"/>
              <p:cNvCxnSpPr/>
              <p:nvPr/>
            </p:nvCxnSpPr>
            <p:spPr>
              <a:xfrm flipH="1">
                <a:off x="3244462" y="2581798"/>
                <a:ext cx="133823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>
              <a:xfrm flipH="1">
                <a:off x="3240518" y="2469792"/>
                <a:ext cx="133823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/>
              <p:nvPr/>
            </p:nvCxnSpPr>
            <p:spPr>
              <a:xfrm flipH="1">
                <a:off x="3239733" y="2368802"/>
                <a:ext cx="133823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5" name="Connecteur droit 84"/>
              <p:cNvCxnSpPr/>
              <p:nvPr/>
            </p:nvCxnSpPr>
            <p:spPr>
              <a:xfrm flipH="1">
                <a:off x="3237895" y="2267815"/>
                <a:ext cx="133823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/>
              <p:nvPr/>
            </p:nvCxnSpPr>
            <p:spPr>
              <a:xfrm flipH="1">
                <a:off x="3236057" y="2166824"/>
                <a:ext cx="133823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/>
              <p:cNvCxnSpPr/>
              <p:nvPr/>
            </p:nvCxnSpPr>
            <p:spPr>
              <a:xfrm flipH="1">
                <a:off x="3257306" y="2065835"/>
                <a:ext cx="133823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e 32"/>
          <p:cNvGrpSpPr/>
          <p:nvPr/>
        </p:nvGrpSpPr>
        <p:grpSpPr>
          <a:xfrm rot="16200000">
            <a:off x="2183753" y="4045144"/>
            <a:ext cx="1632293" cy="3881716"/>
            <a:chOff x="758095" y="853936"/>
            <a:chExt cx="1632293" cy="3881716"/>
          </a:xfrm>
        </p:grpSpPr>
        <p:pic>
          <p:nvPicPr>
            <p:cNvPr id="99" name="Picture 2" descr="http://2016.igem.org/wiki/images/d/d3/Paris_Saclay--Project_Overview_2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4004" b="21174"/>
            <a:stretch/>
          </p:blipFill>
          <p:spPr bwMode="auto">
            <a:xfrm>
              <a:off x="758095" y="853936"/>
              <a:ext cx="1532760" cy="3881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Forme libre 31"/>
            <p:cNvSpPr/>
            <p:nvPr/>
          </p:nvSpPr>
          <p:spPr>
            <a:xfrm>
              <a:off x="1659301" y="2595791"/>
              <a:ext cx="731087" cy="982014"/>
            </a:xfrm>
            <a:custGeom>
              <a:avLst/>
              <a:gdLst>
                <a:gd name="connsiteX0" fmla="*/ 178420 w 731087"/>
                <a:gd name="connsiteY0" fmla="*/ 330289 h 982014"/>
                <a:gd name="connsiteX1" fmla="*/ 187341 w 731087"/>
                <a:gd name="connsiteY1" fmla="*/ 267842 h 982014"/>
                <a:gd name="connsiteX2" fmla="*/ 196262 w 731087"/>
                <a:gd name="connsiteY2" fmla="*/ 250000 h 982014"/>
                <a:gd name="connsiteX3" fmla="*/ 209643 w 731087"/>
                <a:gd name="connsiteY3" fmla="*/ 218777 h 982014"/>
                <a:gd name="connsiteX4" fmla="*/ 223025 w 731087"/>
                <a:gd name="connsiteY4" fmla="*/ 192014 h 982014"/>
                <a:gd name="connsiteX5" fmla="*/ 231946 w 731087"/>
                <a:gd name="connsiteY5" fmla="*/ 156330 h 982014"/>
                <a:gd name="connsiteX6" fmla="*/ 236406 w 731087"/>
                <a:gd name="connsiteY6" fmla="*/ 134028 h 982014"/>
                <a:gd name="connsiteX7" fmla="*/ 245327 w 731087"/>
                <a:gd name="connsiteY7" fmla="*/ 107265 h 982014"/>
                <a:gd name="connsiteX8" fmla="*/ 249788 w 731087"/>
                <a:gd name="connsiteY8" fmla="*/ 93883 h 982014"/>
                <a:gd name="connsiteX9" fmla="*/ 254248 w 731087"/>
                <a:gd name="connsiteY9" fmla="*/ 80502 h 982014"/>
                <a:gd name="connsiteX10" fmla="*/ 276551 w 731087"/>
                <a:gd name="connsiteY10" fmla="*/ 53739 h 982014"/>
                <a:gd name="connsiteX11" fmla="*/ 289932 w 731087"/>
                <a:gd name="connsiteY11" fmla="*/ 26976 h 982014"/>
                <a:gd name="connsiteX12" fmla="*/ 303314 w 731087"/>
                <a:gd name="connsiteY12" fmla="*/ 18055 h 982014"/>
                <a:gd name="connsiteX13" fmla="*/ 312235 w 731087"/>
                <a:gd name="connsiteY13" fmla="*/ 213 h 982014"/>
                <a:gd name="connsiteX14" fmla="*/ 330077 w 731087"/>
                <a:gd name="connsiteY14" fmla="*/ 26976 h 982014"/>
                <a:gd name="connsiteX15" fmla="*/ 356839 w 731087"/>
                <a:gd name="connsiteY15" fmla="*/ 40357 h 982014"/>
                <a:gd name="connsiteX16" fmla="*/ 365760 w 731087"/>
                <a:gd name="connsiteY16" fmla="*/ 138488 h 982014"/>
                <a:gd name="connsiteX17" fmla="*/ 370221 w 731087"/>
                <a:gd name="connsiteY17" fmla="*/ 218777 h 982014"/>
                <a:gd name="connsiteX18" fmla="*/ 374681 w 731087"/>
                <a:gd name="connsiteY18" fmla="*/ 232158 h 982014"/>
                <a:gd name="connsiteX19" fmla="*/ 379142 w 731087"/>
                <a:gd name="connsiteY19" fmla="*/ 254461 h 982014"/>
                <a:gd name="connsiteX20" fmla="*/ 388063 w 731087"/>
                <a:gd name="connsiteY20" fmla="*/ 272303 h 982014"/>
                <a:gd name="connsiteX21" fmla="*/ 392523 w 731087"/>
                <a:gd name="connsiteY21" fmla="*/ 294605 h 982014"/>
                <a:gd name="connsiteX22" fmla="*/ 401444 w 731087"/>
                <a:gd name="connsiteY22" fmla="*/ 307987 h 982014"/>
                <a:gd name="connsiteX23" fmla="*/ 410365 w 731087"/>
                <a:gd name="connsiteY23" fmla="*/ 325829 h 982014"/>
                <a:gd name="connsiteX24" fmla="*/ 428207 w 731087"/>
                <a:gd name="connsiteY24" fmla="*/ 361512 h 982014"/>
                <a:gd name="connsiteX25" fmla="*/ 446049 w 731087"/>
                <a:gd name="connsiteY25" fmla="*/ 379354 h 982014"/>
                <a:gd name="connsiteX26" fmla="*/ 468352 w 731087"/>
                <a:gd name="connsiteY26" fmla="*/ 406117 h 982014"/>
                <a:gd name="connsiteX27" fmla="*/ 481733 w 731087"/>
                <a:gd name="connsiteY27" fmla="*/ 419499 h 982014"/>
                <a:gd name="connsiteX28" fmla="*/ 490654 w 731087"/>
                <a:gd name="connsiteY28" fmla="*/ 437341 h 982014"/>
                <a:gd name="connsiteX29" fmla="*/ 508496 w 731087"/>
                <a:gd name="connsiteY29" fmla="*/ 464104 h 982014"/>
                <a:gd name="connsiteX30" fmla="*/ 517417 w 731087"/>
                <a:gd name="connsiteY30" fmla="*/ 486406 h 982014"/>
                <a:gd name="connsiteX31" fmla="*/ 526338 w 731087"/>
                <a:gd name="connsiteY31" fmla="*/ 499788 h 982014"/>
                <a:gd name="connsiteX32" fmla="*/ 530799 w 731087"/>
                <a:gd name="connsiteY32" fmla="*/ 513169 h 982014"/>
                <a:gd name="connsiteX33" fmla="*/ 557561 w 731087"/>
                <a:gd name="connsiteY33" fmla="*/ 553313 h 982014"/>
                <a:gd name="connsiteX34" fmla="*/ 566482 w 731087"/>
                <a:gd name="connsiteY34" fmla="*/ 566695 h 982014"/>
                <a:gd name="connsiteX35" fmla="*/ 597706 w 731087"/>
                <a:gd name="connsiteY35" fmla="*/ 597918 h 982014"/>
                <a:gd name="connsiteX36" fmla="*/ 624469 w 731087"/>
                <a:gd name="connsiteY36" fmla="*/ 629142 h 982014"/>
                <a:gd name="connsiteX37" fmla="*/ 646771 w 731087"/>
                <a:gd name="connsiteY37" fmla="*/ 682668 h 982014"/>
                <a:gd name="connsiteX38" fmla="*/ 664613 w 731087"/>
                <a:gd name="connsiteY38" fmla="*/ 713891 h 982014"/>
                <a:gd name="connsiteX39" fmla="*/ 677995 w 731087"/>
                <a:gd name="connsiteY39" fmla="*/ 771877 h 982014"/>
                <a:gd name="connsiteX40" fmla="*/ 686916 w 731087"/>
                <a:gd name="connsiteY40" fmla="*/ 789719 h 982014"/>
                <a:gd name="connsiteX41" fmla="*/ 704758 w 731087"/>
                <a:gd name="connsiteY41" fmla="*/ 843245 h 982014"/>
                <a:gd name="connsiteX42" fmla="*/ 713679 w 731087"/>
                <a:gd name="connsiteY42" fmla="*/ 883389 h 982014"/>
                <a:gd name="connsiteX43" fmla="*/ 718139 w 731087"/>
                <a:gd name="connsiteY43" fmla="*/ 901231 h 982014"/>
                <a:gd name="connsiteX44" fmla="*/ 727060 w 731087"/>
                <a:gd name="connsiteY44" fmla="*/ 919073 h 982014"/>
                <a:gd name="connsiteX45" fmla="*/ 722599 w 731087"/>
                <a:gd name="connsiteY45" fmla="*/ 977060 h 982014"/>
                <a:gd name="connsiteX46" fmla="*/ 637850 w 731087"/>
                <a:gd name="connsiteY46" fmla="*/ 968139 h 982014"/>
                <a:gd name="connsiteX47" fmla="*/ 597706 w 731087"/>
                <a:gd name="connsiteY47" fmla="*/ 959218 h 982014"/>
                <a:gd name="connsiteX48" fmla="*/ 553101 w 731087"/>
                <a:gd name="connsiteY48" fmla="*/ 950297 h 982014"/>
                <a:gd name="connsiteX49" fmla="*/ 517417 w 731087"/>
                <a:gd name="connsiteY49" fmla="*/ 941376 h 982014"/>
                <a:gd name="connsiteX50" fmla="*/ 450510 w 731087"/>
                <a:gd name="connsiteY50" fmla="*/ 932455 h 982014"/>
                <a:gd name="connsiteX51" fmla="*/ 423747 w 731087"/>
                <a:gd name="connsiteY51" fmla="*/ 927994 h 982014"/>
                <a:gd name="connsiteX52" fmla="*/ 374681 w 731087"/>
                <a:gd name="connsiteY52" fmla="*/ 910152 h 982014"/>
                <a:gd name="connsiteX53" fmla="*/ 347919 w 731087"/>
                <a:gd name="connsiteY53" fmla="*/ 901231 h 982014"/>
                <a:gd name="connsiteX54" fmla="*/ 281011 w 731087"/>
                <a:gd name="connsiteY54" fmla="*/ 870008 h 982014"/>
                <a:gd name="connsiteX55" fmla="*/ 258709 w 731087"/>
                <a:gd name="connsiteY55" fmla="*/ 856627 h 982014"/>
                <a:gd name="connsiteX56" fmla="*/ 231946 w 731087"/>
                <a:gd name="connsiteY56" fmla="*/ 843245 h 982014"/>
                <a:gd name="connsiteX57" fmla="*/ 209643 w 731087"/>
                <a:gd name="connsiteY57" fmla="*/ 829864 h 982014"/>
                <a:gd name="connsiteX58" fmla="*/ 182880 w 731087"/>
                <a:gd name="connsiteY58" fmla="*/ 820943 h 982014"/>
                <a:gd name="connsiteX59" fmla="*/ 120434 w 731087"/>
                <a:gd name="connsiteY59" fmla="*/ 789719 h 982014"/>
                <a:gd name="connsiteX60" fmla="*/ 98131 w 731087"/>
                <a:gd name="connsiteY60" fmla="*/ 771877 h 982014"/>
                <a:gd name="connsiteX61" fmla="*/ 75829 w 731087"/>
                <a:gd name="connsiteY61" fmla="*/ 749575 h 982014"/>
                <a:gd name="connsiteX62" fmla="*/ 57987 w 731087"/>
                <a:gd name="connsiteY62" fmla="*/ 718351 h 982014"/>
                <a:gd name="connsiteX63" fmla="*/ 31224 w 731087"/>
                <a:gd name="connsiteY63" fmla="*/ 646984 h 982014"/>
                <a:gd name="connsiteX64" fmla="*/ 17842 w 731087"/>
                <a:gd name="connsiteY64" fmla="*/ 611300 h 982014"/>
                <a:gd name="connsiteX65" fmla="*/ 8921 w 731087"/>
                <a:gd name="connsiteY65" fmla="*/ 580076 h 982014"/>
                <a:gd name="connsiteX66" fmla="*/ 4461 w 731087"/>
                <a:gd name="connsiteY66" fmla="*/ 557774 h 982014"/>
                <a:gd name="connsiteX67" fmla="*/ 0 w 731087"/>
                <a:gd name="connsiteY67" fmla="*/ 539932 h 982014"/>
                <a:gd name="connsiteX68" fmla="*/ 4461 w 731087"/>
                <a:gd name="connsiteY68" fmla="*/ 473025 h 982014"/>
                <a:gd name="connsiteX69" fmla="*/ 22303 w 731087"/>
                <a:gd name="connsiteY69" fmla="*/ 419499 h 982014"/>
                <a:gd name="connsiteX70" fmla="*/ 26763 w 731087"/>
                <a:gd name="connsiteY70" fmla="*/ 401657 h 982014"/>
                <a:gd name="connsiteX71" fmla="*/ 44605 w 731087"/>
                <a:gd name="connsiteY71" fmla="*/ 374894 h 982014"/>
                <a:gd name="connsiteX72" fmla="*/ 66908 w 731087"/>
                <a:gd name="connsiteY72" fmla="*/ 348131 h 982014"/>
                <a:gd name="connsiteX73" fmla="*/ 93671 w 731087"/>
                <a:gd name="connsiteY73" fmla="*/ 330289 h 982014"/>
                <a:gd name="connsiteX74" fmla="*/ 107052 w 731087"/>
                <a:gd name="connsiteY74" fmla="*/ 325829 h 982014"/>
                <a:gd name="connsiteX75" fmla="*/ 120434 w 731087"/>
                <a:gd name="connsiteY75" fmla="*/ 316908 h 982014"/>
                <a:gd name="connsiteX76" fmla="*/ 142736 w 731087"/>
                <a:gd name="connsiteY76" fmla="*/ 294605 h 982014"/>
                <a:gd name="connsiteX77" fmla="*/ 178420 w 731087"/>
                <a:gd name="connsiteY77" fmla="*/ 330289 h 982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731087" h="982014">
                  <a:moveTo>
                    <a:pt x="178420" y="330289"/>
                  </a:moveTo>
                  <a:cubicBezTo>
                    <a:pt x="185854" y="325829"/>
                    <a:pt x="184583" y="277035"/>
                    <a:pt x="187341" y="267842"/>
                  </a:cubicBezTo>
                  <a:cubicBezTo>
                    <a:pt x="189252" y="261473"/>
                    <a:pt x="193288" y="255947"/>
                    <a:pt x="196262" y="250000"/>
                  </a:cubicBezTo>
                  <a:cubicBezTo>
                    <a:pt x="205544" y="212869"/>
                    <a:pt x="194242" y="249578"/>
                    <a:pt x="209643" y="218777"/>
                  </a:cubicBezTo>
                  <a:cubicBezTo>
                    <a:pt x="228111" y="181843"/>
                    <a:pt x="197460" y="230360"/>
                    <a:pt x="223025" y="192014"/>
                  </a:cubicBezTo>
                  <a:cubicBezTo>
                    <a:pt x="225999" y="180119"/>
                    <a:pt x="229542" y="168353"/>
                    <a:pt x="231946" y="156330"/>
                  </a:cubicBezTo>
                  <a:cubicBezTo>
                    <a:pt x="233433" y="148896"/>
                    <a:pt x="234411" y="141342"/>
                    <a:pt x="236406" y="134028"/>
                  </a:cubicBezTo>
                  <a:cubicBezTo>
                    <a:pt x="238880" y="124956"/>
                    <a:pt x="242353" y="116186"/>
                    <a:pt x="245327" y="107265"/>
                  </a:cubicBezTo>
                  <a:lnTo>
                    <a:pt x="249788" y="93883"/>
                  </a:lnTo>
                  <a:cubicBezTo>
                    <a:pt x="251275" y="89423"/>
                    <a:pt x="250923" y="83827"/>
                    <a:pt x="254248" y="80502"/>
                  </a:cubicBezTo>
                  <a:cubicBezTo>
                    <a:pt x="271421" y="63329"/>
                    <a:pt x="264131" y="72369"/>
                    <a:pt x="276551" y="53739"/>
                  </a:cubicBezTo>
                  <a:cubicBezTo>
                    <a:pt x="280179" y="42855"/>
                    <a:pt x="281284" y="35623"/>
                    <a:pt x="289932" y="26976"/>
                  </a:cubicBezTo>
                  <a:cubicBezTo>
                    <a:pt x="293723" y="23185"/>
                    <a:pt x="298853" y="21029"/>
                    <a:pt x="303314" y="18055"/>
                  </a:cubicBezTo>
                  <a:cubicBezTo>
                    <a:pt x="306288" y="12108"/>
                    <a:pt x="305927" y="-1890"/>
                    <a:pt x="312235" y="213"/>
                  </a:cubicBezTo>
                  <a:cubicBezTo>
                    <a:pt x="322407" y="3604"/>
                    <a:pt x="321156" y="21029"/>
                    <a:pt x="330077" y="26976"/>
                  </a:cubicBezTo>
                  <a:cubicBezTo>
                    <a:pt x="347370" y="38505"/>
                    <a:pt x="338372" y="34202"/>
                    <a:pt x="356839" y="40357"/>
                  </a:cubicBezTo>
                  <a:cubicBezTo>
                    <a:pt x="363126" y="90650"/>
                    <a:pt x="361773" y="74701"/>
                    <a:pt x="365760" y="138488"/>
                  </a:cubicBezTo>
                  <a:cubicBezTo>
                    <a:pt x="367432" y="165240"/>
                    <a:pt x="367680" y="192093"/>
                    <a:pt x="370221" y="218777"/>
                  </a:cubicBezTo>
                  <a:cubicBezTo>
                    <a:pt x="370667" y="223457"/>
                    <a:pt x="373541" y="227597"/>
                    <a:pt x="374681" y="232158"/>
                  </a:cubicBezTo>
                  <a:cubicBezTo>
                    <a:pt x="376520" y="239513"/>
                    <a:pt x="376744" y="247268"/>
                    <a:pt x="379142" y="254461"/>
                  </a:cubicBezTo>
                  <a:cubicBezTo>
                    <a:pt x="381245" y="260769"/>
                    <a:pt x="385089" y="266356"/>
                    <a:pt x="388063" y="272303"/>
                  </a:cubicBezTo>
                  <a:cubicBezTo>
                    <a:pt x="389550" y="279737"/>
                    <a:pt x="389861" y="287506"/>
                    <a:pt x="392523" y="294605"/>
                  </a:cubicBezTo>
                  <a:cubicBezTo>
                    <a:pt x="394405" y="299625"/>
                    <a:pt x="398784" y="303332"/>
                    <a:pt x="401444" y="307987"/>
                  </a:cubicBezTo>
                  <a:cubicBezTo>
                    <a:pt x="404743" y="313760"/>
                    <a:pt x="407746" y="319717"/>
                    <a:pt x="410365" y="325829"/>
                  </a:cubicBezTo>
                  <a:cubicBezTo>
                    <a:pt x="419033" y="346054"/>
                    <a:pt x="409705" y="337723"/>
                    <a:pt x="428207" y="361512"/>
                  </a:cubicBezTo>
                  <a:cubicBezTo>
                    <a:pt x="433371" y="368151"/>
                    <a:pt x="440422" y="373102"/>
                    <a:pt x="446049" y="379354"/>
                  </a:cubicBezTo>
                  <a:cubicBezTo>
                    <a:pt x="453818" y="387986"/>
                    <a:pt x="460637" y="397438"/>
                    <a:pt x="468352" y="406117"/>
                  </a:cubicBezTo>
                  <a:cubicBezTo>
                    <a:pt x="472543" y="410832"/>
                    <a:pt x="478067" y="414366"/>
                    <a:pt x="481733" y="419499"/>
                  </a:cubicBezTo>
                  <a:cubicBezTo>
                    <a:pt x="485598" y="424910"/>
                    <a:pt x="487233" y="431639"/>
                    <a:pt x="490654" y="437341"/>
                  </a:cubicBezTo>
                  <a:cubicBezTo>
                    <a:pt x="496170" y="446535"/>
                    <a:pt x="504514" y="454149"/>
                    <a:pt x="508496" y="464104"/>
                  </a:cubicBezTo>
                  <a:cubicBezTo>
                    <a:pt x="511470" y="471538"/>
                    <a:pt x="513836" y="479245"/>
                    <a:pt x="517417" y="486406"/>
                  </a:cubicBezTo>
                  <a:cubicBezTo>
                    <a:pt x="519815" y="491201"/>
                    <a:pt x="523940" y="494993"/>
                    <a:pt x="526338" y="499788"/>
                  </a:cubicBezTo>
                  <a:cubicBezTo>
                    <a:pt x="528441" y="503993"/>
                    <a:pt x="528516" y="509059"/>
                    <a:pt x="530799" y="513169"/>
                  </a:cubicBezTo>
                  <a:cubicBezTo>
                    <a:pt x="530810" y="513189"/>
                    <a:pt x="553094" y="546613"/>
                    <a:pt x="557561" y="553313"/>
                  </a:cubicBezTo>
                  <a:cubicBezTo>
                    <a:pt x="560535" y="557774"/>
                    <a:pt x="562691" y="562904"/>
                    <a:pt x="566482" y="566695"/>
                  </a:cubicBezTo>
                  <a:cubicBezTo>
                    <a:pt x="576890" y="577103"/>
                    <a:pt x="588875" y="586143"/>
                    <a:pt x="597706" y="597918"/>
                  </a:cubicBezTo>
                  <a:cubicBezTo>
                    <a:pt x="614872" y="620807"/>
                    <a:pt x="605830" y="610503"/>
                    <a:pt x="624469" y="629142"/>
                  </a:cubicBezTo>
                  <a:cubicBezTo>
                    <a:pt x="631903" y="646984"/>
                    <a:pt x="637181" y="665886"/>
                    <a:pt x="646771" y="682668"/>
                  </a:cubicBezTo>
                  <a:cubicBezTo>
                    <a:pt x="652718" y="693076"/>
                    <a:pt x="659891" y="702873"/>
                    <a:pt x="664613" y="713891"/>
                  </a:cubicBezTo>
                  <a:cubicBezTo>
                    <a:pt x="682626" y="755921"/>
                    <a:pt x="666234" y="732674"/>
                    <a:pt x="677995" y="771877"/>
                  </a:cubicBezTo>
                  <a:cubicBezTo>
                    <a:pt x="679906" y="778246"/>
                    <a:pt x="684581" y="783493"/>
                    <a:pt x="686916" y="789719"/>
                  </a:cubicBezTo>
                  <a:cubicBezTo>
                    <a:pt x="693520" y="807329"/>
                    <a:pt x="700197" y="824999"/>
                    <a:pt x="704758" y="843245"/>
                  </a:cubicBezTo>
                  <a:cubicBezTo>
                    <a:pt x="715635" y="886758"/>
                    <a:pt x="702353" y="832425"/>
                    <a:pt x="713679" y="883389"/>
                  </a:cubicBezTo>
                  <a:cubicBezTo>
                    <a:pt x="715009" y="889373"/>
                    <a:pt x="715987" y="895491"/>
                    <a:pt x="718139" y="901231"/>
                  </a:cubicBezTo>
                  <a:cubicBezTo>
                    <a:pt x="720474" y="907457"/>
                    <a:pt x="724086" y="913126"/>
                    <a:pt x="727060" y="919073"/>
                  </a:cubicBezTo>
                  <a:cubicBezTo>
                    <a:pt x="725573" y="938402"/>
                    <a:pt x="739585" y="967717"/>
                    <a:pt x="722599" y="977060"/>
                  </a:cubicBezTo>
                  <a:cubicBezTo>
                    <a:pt x="697709" y="990749"/>
                    <a:pt x="665970" y="972156"/>
                    <a:pt x="637850" y="968139"/>
                  </a:cubicBezTo>
                  <a:cubicBezTo>
                    <a:pt x="624280" y="966200"/>
                    <a:pt x="611120" y="962042"/>
                    <a:pt x="597706" y="959218"/>
                  </a:cubicBezTo>
                  <a:cubicBezTo>
                    <a:pt x="582868" y="956094"/>
                    <a:pt x="567903" y="953586"/>
                    <a:pt x="553101" y="950297"/>
                  </a:cubicBezTo>
                  <a:cubicBezTo>
                    <a:pt x="541132" y="947637"/>
                    <a:pt x="529440" y="943781"/>
                    <a:pt x="517417" y="941376"/>
                  </a:cubicBezTo>
                  <a:cubicBezTo>
                    <a:pt x="504756" y="938844"/>
                    <a:pt x="461932" y="934087"/>
                    <a:pt x="450510" y="932455"/>
                  </a:cubicBezTo>
                  <a:cubicBezTo>
                    <a:pt x="441557" y="931176"/>
                    <a:pt x="432521" y="930188"/>
                    <a:pt x="423747" y="927994"/>
                  </a:cubicBezTo>
                  <a:cubicBezTo>
                    <a:pt x="402923" y="922788"/>
                    <a:pt x="394190" y="917246"/>
                    <a:pt x="374681" y="910152"/>
                  </a:cubicBezTo>
                  <a:cubicBezTo>
                    <a:pt x="365844" y="906938"/>
                    <a:pt x="356695" y="904607"/>
                    <a:pt x="347919" y="901231"/>
                  </a:cubicBezTo>
                  <a:cubicBezTo>
                    <a:pt x="326631" y="893043"/>
                    <a:pt x="300798" y="880663"/>
                    <a:pt x="281011" y="870008"/>
                  </a:cubicBezTo>
                  <a:cubicBezTo>
                    <a:pt x="273378" y="865898"/>
                    <a:pt x="266320" y="860778"/>
                    <a:pt x="258709" y="856627"/>
                  </a:cubicBezTo>
                  <a:cubicBezTo>
                    <a:pt x="249953" y="851851"/>
                    <a:pt x="240702" y="848021"/>
                    <a:pt x="231946" y="843245"/>
                  </a:cubicBezTo>
                  <a:cubicBezTo>
                    <a:pt x="224335" y="839094"/>
                    <a:pt x="217536" y="833451"/>
                    <a:pt x="209643" y="829864"/>
                  </a:cubicBezTo>
                  <a:cubicBezTo>
                    <a:pt x="201082" y="825973"/>
                    <a:pt x="191657" y="824319"/>
                    <a:pt x="182880" y="820943"/>
                  </a:cubicBezTo>
                  <a:cubicBezTo>
                    <a:pt x="160318" y="812265"/>
                    <a:pt x="140656" y="803200"/>
                    <a:pt x="120434" y="789719"/>
                  </a:cubicBezTo>
                  <a:cubicBezTo>
                    <a:pt x="112512" y="784438"/>
                    <a:pt x="105208" y="778246"/>
                    <a:pt x="98131" y="771877"/>
                  </a:cubicBezTo>
                  <a:cubicBezTo>
                    <a:pt x="90317" y="764844"/>
                    <a:pt x="82137" y="757986"/>
                    <a:pt x="75829" y="749575"/>
                  </a:cubicBezTo>
                  <a:cubicBezTo>
                    <a:pt x="68637" y="739985"/>
                    <a:pt x="63348" y="729073"/>
                    <a:pt x="57987" y="718351"/>
                  </a:cubicBezTo>
                  <a:cubicBezTo>
                    <a:pt x="43897" y="690171"/>
                    <a:pt x="42146" y="677930"/>
                    <a:pt x="31224" y="646984"/>
                  </a:cubicBezTo>
                  <a:cubicBezTo>
                    <a:pt x="26996" y="635005"/>
                    <a:pt x="21859" y="623352"/>
                    <a:pt x="17842" y="611300"/>
                  </a:cubicBezTo>
                  <a:cubicBezTo>
                    <a:pt x="14419" y="601031"/>
                    <a:pt x="11546" y="590577"/>
                    <a:pt x="8921" y="580076"/>
                  </a:cubicBezTo>
                  <a:cubicBezTo>
                    <a:pt x="7082" y="572721"/>
                    <a:pt x="6106" y="565175"/>
                    <a:pt x="4461" y="557774"/>
                  </a:cubicBezTo>
                  <a:cubicBezTo>
                    <a:pt x="3131" y="551790"/>
                    <a:pt x="1487" y="545879"/>
                    <a:pt x="0" y="539932"/>
                  </a:cubicBezTo>
                  <a:cubicBezTo>
                    <a:pt x="1487" y="517630"/>
                    <a:pt x="1441" y="495172"/>
                    <a:pt x="4461" y="473025"/>
                  </a:cubicBezTo>
                  <a:cubicBezTo>
                    <a:pt x="7764" y="448807"/>
                    <a:pt x="15145" y="440975"/>
                    <a:pt x="22303" y="419499"/>
                  </a:cubicBezTo>
                  <a:cubicBezTo>
                    <a:pt x="24242" y="413683"/>
                    <a:pt x="24021" y="407140"/>
                    <a:pt x="26763" y="401657"/>
                  </a:cubicBezTo>
                  <a:cubicBezTo>
                    <a:pt x="31558" y="392067"/>
                    <a:pt x="38658" y="383815"/>
                    <a:pt x="44605" y="374894"/>
                  </a:cubicBezTo>
                  <a:cubicBezTo>
                    <a:pt x="52536" y="362997"/>
                    <a:pt x="55017" y="357379"/>
                    <a:pt x="66908" y="348131"/>
                  </a:cubicBezTo>
                  <a:cubicBezTo>
                    <a:pt x="75371" y="341549"/>
                    <a:pt x="83499" y="333679"/>
                    <a:pt x="93671" y="330289"/>
                  </a:cubicBezTo>
                  <a:lnTo>
                    <a:pt x="107052" y="325829"/>
                  </a:lnTo>
                  <a:cubicBezTo>
                    <a:pt x="111513" y="322855"/>
                    <a:pt x="116643" y="320699"/>
                    <a:pt x="120434" y="316908"/>
                  </a:cubicBezTo>
                  <a:cubicBezTo>
                    <a:pt x="129780" y="307562"/>
                    <a:pt x="127443" y="298003"/>
                    <a:pt x="142736" y="294605"/>
                  </a:cubicBezTo>
                  <a:cubicBezTo>
                    <a:pt x="151445" y="292670"/>
                    <a:pt x="170986" y="334749"/>
                    <a:pt x="178420" y="330289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0" name="Ellipse 99"/>
          <p:cNvSpPr/>
          <p:nvPr/>
        </p:nvSpPr>
        <p:spPr>
          <a:xfrm rot="5400000">
            <a:off x="3452320" y="155686"/>
            <a:ext cx="457750" cy="1476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b="1" dirty="0" smtClean="0"/>
              <a:t>dCas9 SP</a:t>
            </a:r>
            <a:endParaRPr lang="fr-FR" b="1" dirty="0"/>
          </a:p>
        </p:txBody>
      </p:sp>
      <p:grpSp>
        <p:nvGrpSpPr>
          <p:cNvPr id="40" name="Groupe 39"/>
          <p:cNvGrpSpPr/>
          <p:nvPr/>
        </p:nvGrpSpPr>
        <p:grpSpPr>
          <a:xfrm>
            <a:off x="1595965" y="414059"/>
            <a:ext cx="586499" cy="1243906"/>
            <a:chOff x="1595965" y="414059"/>
            <a:chExt cx="586499" cy="1243906"/>
          </a:xfrm>
        </p:grpSpPr>
        <p:grpSp>
          <p:nvGrpSpPr>
            <p:cNvPr id="36" name="Groupe 35"/>
            <p:cNvGrpSpPr/>
            <p:nvPr/>
          </p:nvGrpSpPr>
          <p:grpSpPr>
            <a:xfrm>
              <a:off x="1595965" y="414059"/>
              <a:ext cx="505406" cy="1243906"/>
              <a:chOff x="2823873" y="2779458"/>
              <a:chExt cx="505406" cy="1243906"/>
            </a:xfrm>
          </p:grpSpPr>
          <p:sp>
            <p:nvSpPr>
              <p:cNvPr id="101" name="Forme libre 100"/>
              <p:cNvSpPr/>
              <p:nvPr/>
            </p:nvSpPr>
            <p:spPr>
              <a:xfrm>
                <a:off x="2967229" y="2779458"/>
                <a:ext cx="362050" cy="1243906"/>
              </a:xfrm>
              <a:custGeom>
                <a:avLst/>
                <a:gdLst>
                  <a:gd name="connsiteX0" fmla="*/ 570871 w 570871"/>
                  <a:gd name="connsiteY0" fmla="*/ 1474558 h 1562017"/>
                  <a:gd name="connsiteX1" fmla="*/ 396059 w 570871"/>
                  <a:gd name="connsiteY1" fmla="*/ 1555240 h 1562017"/>
                  <a:gd name="connsiteX2" fmla="*/ 127118 w 570871"/>
                  <a:gd name="connsiteY2" fmla="*/ 1514899 h 1562017"/>
                  <a:gd name="connsiteX3" fmla="*/ 6095 w 570871"/>
                  <a:gd name="connsiteY3" fmla="*/ 1178723 h 1562017"/>
                  <a:gd name="connsiteX4" fmla="*/ 19542 w 570871"/>
                  <a:gd name="connsiteY4" fmla="*/ 560158 h 1562017"/>
                  <a:gd name="connsiteX5" fmla="*/ 32989 w 570871"/>
                  <a:gd name="connsiteY5" fmla="*/ 49170 h 1562017"/>
                  <a:gd name="connsiteX6" fmla="*/ 46436 w 570871"/>
                  <a:gd name="connsiteY6" fmla="*/ 49170 h 1562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0871" h="1562017">
                    <a:moveTo>
                      <a:pt x="570871" y="1474558"/>
                    </a:moveTo>
                    <a:cubicBezTo>
                      <a:pt x="520444" y="1511537"/>
                      <a:pt x="470018" y="1548517"/>
                      <a:pt x="396059" y="1555240"/>
                    </a:cubicBezTo>
                    <a:cubicBezTo>
                      <a:pt x="322100" y="1561963"/>
                      <a:pt x="192112" y="1577652"/>
                      <a:pt x="127118" y="1514899"/>
                    </a:cubicBezTo>
                    <a:cubicBezTo>
                      <a:pt x="62124" y="1452146"/>
                      <a:pt x="24024" y="1337847"/>
                      <a:pt x="6095" y="1178723"/>
                    </a:cubicBezTo>
                    <a:cubicBezTo>
                      <a:pt x="-11834" y="1019599"/>
                      <a:pt x="15060" y="748417"/>
                      <a:pt x="19542" y="560158"/>
                    </a:cubicBezTo>
                    <a:cubicBezTo>
                      <a:pt x="24024" y="371899"/>
                      <a:pt x="28507" y="134335"/>
                      <a:pt x="32989" y="49170"/>
                    </a:cubicBezTo>
                    <a:cubicBezTo>
                      <a:pt x="37471" y="-35995"/>
                      <a:pt x="41953" y="6587"/>
                      <a:pt x="46436" y="49170"/>
                    </a:cubicBezTo>
                  </a:path>
                </a:pathLst>
              </a:cu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02" name="Connecteur droit 101"/>
              <p:cNvCxnSpPr>
                <a:stCxn id="101" idx="3"/>
              </p:cNvCxnSpPr>
              <p:nvPr/>
            </p:nvCxnSpPr>
            <p:spPr>
              <a:xfrm flipH="1">
                <a:off x="2828992" y="3718129"/>
                <a:ext cx="142104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3" name="Connecteur droit 102"/>
              <p:cNvCxnSpPr/>
              <p:nvPr/>
            </p:nvCxnSpPr>
            <p:spPr>
              <a:xfrm flipH="1">
                <a:off x="2827002" y="3595104"/>
                <a:ext cx="144834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/>
              <p:cNvCxnSpPr/>
              <p:nvPr/>
            </p:nvCxnSpPr>
            <p:spPr>
              <a:xfrm flipH="1">
                <a:off x="2823873" y="3472082"/>
                <a:ext cx="144834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/>
              <p:cNvCxnSpPr/>
              <p:nvPr/>
            </p:nvCxnSpPr>
            <p:spPr>
              <a:xfrm flipH="1">
                <a:off x="2833807" y="3371091"/>
                <a:ext cx="144834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6" name="Connecteur droit 105"/>
              <p:cNvCxnSpPr/>
              <p:nvPr/>
            </p:nvCxnSpPr>
            <p:spPr>
              <a:xfrm flipH="1">
                <a:off x="2842602" y="3259085"/>
                <a:ext cx="144834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7" name="Connecteur droit 106"/>
              <p:cNvCxnSpPr/>
              <p:nvPr/>
            </p:nvCxnSpPr>
            <p:spPr>
              <a:xfrm flipH="1">
                <a:off x="2841752" y="3158095"/>
                <a:ext cx="144834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/>
              <p:cNvCxnSpPr/>
              <p:nvPr/>
            </p:nvCxnSpPr>
            <p:spPr>
              <a:xfrm flipH="1">
                <a:off x="2839763" y="3057108"/>
                <a:ext cx="144834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/>
              <p:cNvCxnSpPr/>
              <p:nvPr/>
            </p:nvCxnSpPr>
            <p:spPr>
              <a:xfrm flipH="1">
                <a:off x="2837774" y="2956117"/>
                <a:ext cx="144834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/>
              <p:cNvCxnSpPr/>
              <p:nvPr/>
            </p:nvCxnSpPr>
            <p:spPr>
              <a:xfrm flipH="1">
                <a:off x="2860771" y="2855128"/>
                <a:ext cx="144834" cy="1651"/>
              </a:xfrm>
              <a:prstGeom prst="line">
                <a:avLst/>
              </a:prstGeom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9" name="Forme libre 38"/>
            <p:cNvSpPr/>
            <p:nvPr/>
          </p:nvSpPr>
          <p:spPr>
            <a:xfrm>
              <a:off x="2103120" y="1123406"/>
              <a:ext cx="79344" cy="470263"/>
            </a:xfrm>
            <a:custGeom>
              <a:avLst/>
              <a:gdLst>
                <a:gd name="connsiteX0" fmla="*/ 0 w 79344"/>
                <a:gd name="connsiteY0" fmla="*/ 470263 h 470263"/>
                <a:gd name="connsiteX1" fmla="*/ 65314 w 79344"/>
                <a:gd name="connsiteY1" fmla="*/ 300446 h 470263"/>
                <a:gd name="connsiteX2" fmla="*/ 78377 w 79344"/>
                <a:gd name="connsiteY2" fmla="*/ 117566 h 470263"/>
                <a:gd name="connsiteX3" fmla="*/ 78377 w 79344"/>
                <a:gd name="connsiteY3" fmla="*/ 0 h 470263"/>
                <a:gd name="connsiteX4" fmla="*/ 78377 w 79344"/>
                <a:gd name="connsiteY4" fmla="*/ 0 h 470263"/>
                <a:gd name="connsiteX5" fmla="*/ 78377 w 79344"/>
                <a:gd name="connsiteY5" fmla="*/ 0 h 470263"/>
                <a:gd name="connsiteX6" fmla="*/ 78377 w 79344"/>
                <a:gd name="connsiteY6" fmla="*/ 0 h 470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44" h="470263">
                  <a:moveTo>
                    <a:pt x="0" y="470263"/>
                  </a:moveTo>
                  <a:cubicBezTo>
                    <a:pt x="26125" y="414746"/>
                    <a:pt x="52251" y="359229"/>
                    <a:pt x="65314" y="300446"/>
                  </a:cubicBezTo>
                  <a:cubicBezTo>
                    <a:pt x="78377" y="241663"/>
                    <a:pt x="76200" y="167640"/>
                    <a:pt x="78377" y="117566"/>
                  </a:cubicBezTo>
                  <a:cubicBezTo>
                    <a:pt x="80554" y="67492"/>
                    <a:pt x="78377" y="0"/>
                    <a:pt x="78377" y="0"/>
                  </a:cubicBezTo>
                  <a:lnTo>
                    <a:pt x="78377" y="0"/>
                  </a:lnTo>
                  <a:lnTo>
                    <a:pt x="78377" y="0"/>
                  </a:lnTo>
                  <a:lnTo>
                    <a:pt x="78377" y="0"/>
                  </a:lnTo>
                </a:path>
              </a:pathLst>
            </a:custGeom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7222672" y="1943261"/>
            <a:ext cx="1221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sgRNA  NM</a:t>
            </a:r>
            <a:endParaRPr lang="fr-FR" sz="12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2643899" y="837494"/>
            <a:ext cx="3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+ </a:t>
            </a:r>
            <a:endParaRPr lang="fr-FR" sz="2400" b="1" dirty="0"/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2831046" y="1875329"/>
            <a:ext cx="0" cy="4367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>
            <a:off x="2836161" y="4392106"/>
            <a:ext cx="0" cy="4367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3" name="Groupe 112"/>
          <p:cNvGrpSpPr/>
          <p:nvPr/>
        </p:nvGrpSpPr>
        <p:grpSpPr>
          <a:xfrm>
            <a:off x="7509085" y="588986"/>
            <a:ext cx="586499" cy="1243906"/>
            <a:chOff x="1595965" y="414059"/>
            <a:chExt cx="586499" cy="1243906"/>
          </a:xfrm>
        </p:grpSpPr>
        <p:grpSp>
          <p:nvGrpSpPr>
            <p:cNvPr id="114" name="Groupe 113"/>
            <p:cNvGrpSpPr/>
            <p:nvPr/>
          </p:nvGrpSpPr>
          <p:grpSpPr>
            <a:xfrm>
              <a:off x="1595965" y="414059"/>
              <a:ext cx="505406" cy="1243906"/>
              <a:chOff x="2823873" y="2779458"/>
              <a:chExt cx="505406" cy="1243906"/>
            </a:xfrm>
          </p:grpSpPr>
          <p:sp>
            <p:nvSpPr>
              <p:cNvPr id="116" name="Forme libre 115"/>
              <p:cNvSpPr/>
              <p:nvPr/>
            </p:nvSpPr>
            <p:spPr>
              <a:xfrm>
                <a:off x="2967229" y="2779458"/>
                <a:ext cx="362050" cy="1243906"/>
              </a:xfrm>
              <a:custGeom>
                <a:avLst/>
                <a:gdLst>
                  <a:gd name="connsiteX0" fmla="*/ 570871 w 570871"/>
                  <a:gd name="connsiteY0" fmla="*/ 1474558 h 1562017"/>
                  <a:gd name="connsiteX1" fmla="*/ 396059 w 570871"/>
                  <a:gd name="connsiteY1" fmla="*/ 1555240 h 1562017"/>
                  <a:gd name="connsiteX2" fmla="*/ 127118 w 570871"/>
                  <a:gd name="connsiteY2" fmla="*/ 1514899 h 1562017"/>
                  <a:gd name="connsiteX3" fmla="*/ 6095 w 570871"/>
                  <a:gd name="connsiteY3" fmla="*/ 1178723 h 1562017"/>
                  <a:gd name="connsiteX4" fmla="*/ 19542 w 570871"/>
                  <a:gd name="connsiteY4" fmla="*/ 560158 h 1562017"/>
                  <a:gd name="connsiteX5" fmla="*/ 32989 w 570871"/>
                  <a:gd name="connsiteY5" fmla="*/ 49170 h 1562017"/>
                  <a:gd name="connsiteX6" fmla="*/ 46436 w 570871"/>
                  <a:gd name="connsiteY6" fmla="*/ 49170 h 1562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0871" h="1562017">
                    <a:moveTo>
                      <a:pt x="570871" y="1474558"/>
                    </a:moveTo>
                    <a:cubicBezTo>
                      <a:pt x="520444" y="1511537"/>
                      <a:pt x="470018" y="1548517"/>
                      <a:pt x="396059" y="1555240"/>
                    </a:cubicBezTo>
                    <a:cubicBezTo>
                      <a:pt x="322100" y="1561963"/>
                      <a:pt x="192112" y="1577652"/>
                      <a:pt x="127118" y="1514899"/>
                    </a:cubicBezTo>
                    <a:cubicBezTo>
                      <a:pt x="62124" y="1452146"/>
                      <a:pt x="24024" y="1337847"/>
                      <a:pt x="6095" y="1178723"/>
                    </a:cubicBezTo>
                    <a:cubicBezTo>
                      <a:pt x="-11834" y="1019599"/>
                      <a:pt x="15060" y="748417"/>
                      <a:pt x="19542" y="560158"/>
                    </a:cubicBezTo>
                    <a:cubicBezTo>
                      <a:pt x="24024" y="371899"/>
                      <a:pt x="28507" y="134335"/>
                      <a:pt x="32989" y="49170"/>
                    </a:cubicBezTo>
                    <a:cubicBezTo>
                      <a:pt x="37471" y="-35995"/>
                      <a:pt x="41953" y="6587"/>
                      <a:pt x="46436" y="49170"/>
                    </a:cubicBezTo>
                  </a:path>
                </a:pathLst>
              </a:cu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7" name="Connecteur droit 116"/>
              <p:cNvCxnSpPr>
                <a:stCxn id="116" idx="3"/>
              </p:cNvCxnSpPr>
              <p:nvPr/>
            </p:nvCxnSpPr>
            <p:spPr>
              <a:xfrm flipH="1">
                <a:off x="2828992" y="3718129"/>
                <a:ext cx="142104" cy="1651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8" name="Connecteur droit 117"/>
              <p:cNvCxnSpPr/>
              <p:nvPr/>
            </p:nvCxnSpPr>
            <p:spPr>
              <a:xfrm flipH="1">
                <a:off x="2827002" y="3595104"/>
                <a:ext cx="144834" cy="1651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118"/>
              <p:cNvCxnSpPr/>
              <p:nvPr/>
            </p:nvCxnSpPr>
            <p:spPr>
              <a:xfrm flipH="1">
                <a:off x="2823873" y="3472082"/>
                <a:ext cx="144834" cy="1651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119"/>
              <p:cNvCxnSpPr/>
              <p:nvPr/>
            </p:nvCxnSpPr>
            <p:spPr>
              <a:xfrm flipH="1">
                <a:off x="2833807" y="3371091"/>
                <a:ext cx="144834" cy="1651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120"/>
              <p:cNvCxnSpPr/>
              <p:nvPr/>
            </p:nvCxnSpPr>
            <p:spPr>
              <a:xfrm flipH="1">
                <a:off x="2842602" y="3259085"/>
                <a:ext cx="144834" cy="1651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121"/>
              <p:cNvCxnSpPr/>
              <p:nvPr/>
            </p:nvCxnSpPr>
            <p:spPr>
              <a:xfrm flipH="1">
                <a:off x="2841752" y="3158095"/>
                <a:ext cx="144834" cy="1651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3" name="Connecteur droit 122"/>
              <p:cNvCxnSpPr/>
              <p:nvPr/>
            </p:nvCxnSpPr>
            <p:spPr>
              <a:xfrm flipH="1">
                <a:off x="2839763" y="3057108"/>
                <a:ext cx="144834" cy="1651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/>
              <p:cNvCxnSpPr/>
              <p:nvPr/>
            </p:nvCxnSpPr>
            <p:spPr>
              <a:xfrm flipH="1">
                <a:off x="2837774" y="2956117"/>
                <a:ext cx="144834" cy="1651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124"/>
              <p:cNvCxnSpPr/>
              <p:nvPr/>
            </p:nvCxnSpPr>
            <p:spPr>
              <a:xfrm flipH="1">
                <a:off x="2860771" y="2855128"/>
                <a:ext cx="144834" cy="1651"/>
              </a:xfrm>
              <a:prstGeom prst="line">
                <a:avLst/>
              </a:pr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15" name="Forme libre 114"/>
            <p:cNvSpPr/>
            <p:nvPr/>
          </p:nvSpPr>
          <p:spPr>
            <a:xfrm>
              <a:off x="2103120" y="1123406"/>
              <a:ext cx="79344" cy="470263"/>
            </a:xfrm>
            <a:custGeom>
              <a:avLst/>
              <a:gdLst>
                <a:gd name="connsiteX0" fmla="*/ 0 w 79344"/>
                <a:gd name="connsiteY0" fmla="*/ 470263 h 470263"/>
                <a:gd name="connsiteX1" fmla="*/ 65314 w 79344"/>
                <a:gd name="connsiteY1" fmla="*/ 300446 h 470263"/>
                <a:gd name="connsiteX2" fmla="*/ 78377 w 79344"/>
                <a:gd name="connsiteY2" fmla="*/ 117566 h 470263"/>
                <a:gd name="connsiteX3" fmla="*/ 78377 w 79344"/>
                <a:gd name="connsiteY3" fmla="*/ 0 h 470263"/>
                <a:gd name="connsiteX4" fmla="*/ 78377 w 79344"/>
                <a:gd name="connsiteY4" fmla="*/ 0 h 470263"/>
                <a:gd name="connsiteX5" fmla="*/ 78377 w 79344"/>
                <a:gd name="connsiteY5" fmla="*/ 0 h 470263"/>
                <a:gd name="connsiteX6" fmla="*/ 78377 w 79344"/>
                <a:gd name="connsiteY6" fmla="*/ 0 h 470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44" h="470263">
                  <a:moveTo>
                    <a:pt x="0" y="470263"/>
                  </a:moveTo>
                  <a:cubicBezTo>
                    <a:pt x="26125" y="414746"/>
                    <a:pt x="52251" y="359229"/>
                    <a:pt x="65314" y="300446"/>
                  </a:cubicBezTo>
                  <a:cubicBezTo>
                    <a:pt x="78377" y="241663"/>
                    <a:pt x="76200" y="167640"/>
                    <a:pt x="78377" y="117566"/>
                  </a:cubicBezTo>
                  <a:cubicBezTo>
                    <a:pt x="80554" y="67492"/>
                    <a:pt x="78377" y="0"/>
                    <a:pt x="78377" y="0"/>
                  </a:cubicBezTo>
                  <a:lnTo>
                    <a:pt x="78377" y="0"/>
                  </a:lnTo>
                  <a:lnTo>
                    <a:pt x="78377" y="0"/>
                  </a:lnTo>
                  <a:lnTo>
                    <a:pt x="78377" y="0"/>
                  </a:lnTo>
                </a:path>
              </a:pathLst>
            </a:custGeom>
            <a:ln>
              <a:solidFill>
                <a:srgbClr val="92D050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6" name="ZoneTexte 125"/>
          <p:cNvSpPr txBox="1"/>
          <p:nvPr/>
        </p:nvSpPr>
        <p:spPr>
          <a:xfrm>
            <a:off x="8793940" y="875850"/>
            <a:ext cx="3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+ </a:t>
            </a:r>
            <a:endParaRPr lang="fr-FR" sz="2400" b="1" dirty="0"/>
          </a:p>
        </p:txBody>
      </p:sp>
      <p:grpSp>
        <p:nvGrpSpPr>
          <p:cNvPr id="47" name="Groupe 46"/>
          <p:cNvGrpSpPr/>
          <p:nvPr/>
        </p:nvGrpSpPr>
        <p:grpSpPr>
          <a:xfrm rot="5400000">
            <a:off x="8642689" y="2594111"/>
            <a:ext cx="724874" cy="1584000"/>
            <a:chOff x="8851137" y="2652366"/>
            <a:chExt cx="724874" cy="1432977"/>
          </a:xfrm>
        </p:grpSpPr>
        <p:grpSp>
          <p:nvGrpSpPr>
            <p:cNvPr id="128" name="Groupe 127"/>
            <p:cNvGrpSpPr/>
            <p:nvPr/>
          </p:nvGrpSpPr>
          <p:grpSpPr>
            <a:xfrm>
              <a:off x="8851137" y="2841437"/>
              <a:ext cx="586499" cy="1243906"/>
              <a:chOff x="1595965" y="414059"/>
              <a:chExt cx="586499" cy="1243906"/>
            </a:xfrm>
          </p:grpSpPr>
          <p:grpSp>
            <p:nvGrpSpPr>
              <p:cNvPr id="129" name="Groupe 128"/>
              <p:cNvGrpSpPr/>
              <p:nvPr/>
            </p:nvGrpSpPr>
            <p:grpSpPr>
              <a:xfrm>
                <a:off x="1595965" y="414059"/>
                <a:ext cx="505406" cy="1243906"/>
                <a:chOff x="2823873" y="2779458"/>
                <a:chExt cx="505406" cy="1243906"/>
              </a:xfrm>
            </p:grpSpPr>
            <p:sp>
              <p:nvSpPr>
                <p:cNvPr id="131" name="Forme libre 130"/>
                <p:cNvSpPr/>
                <p:nvPr/>
              </p:nvSpPr>
              <p:spPr>
                <a:xfrm>
                  <a:off x="2967229" y="2779458"/>
                  <a:ext cx="362050" cy="1243906"/>
                </a:xfrm>
                <a:custGeom>
                  <a:avLst/>
                  <a:gdLst>
                    <a:gd name="connsiteX0" fmla="*/ 570871 w 570871"/>
                    <a:gd name="connsiteY0" fmla="*/ 1474558 h 1562017"/>
                    <a:gd name="connsiteX1" fmla="*/ 396059 w 570871"/>
                    <a:gd name="connsiteY1" fmla="*/ 1555240 h 1562017"/>
                    <a:gd name="connsiteX2" fmla="*/ 127118 w 570871"/>
                    <a:gd name="connsiteY2" fmla="*/ 1514899 h 1562017"/>
                    <a:gd name="connsiteX3" fmla="*/ 6095 w 570871"/>
                    <a:gd name="connsiteY3" fmla="*/ 1178723 h 1562017"/>
                    <a:gd name="connsiteX4" fmla="*/ 19542 w 570871"/>
                    <a:gd name="connsiteY4" fmla="*/ 560158 h 1562017"/>
                    <a:gd name="connsiteX5" fmla="*/ 32989 w 570871"/>
                    <a:gd name="connsiteY5" fmla="*/ 49170 h 1562017"/>
                    <a:gd name="connsiteX6" fmla="*/ 46436 w 570871"/>
                    <a:gd name="connsiteY6" fmla="*/ 49170 h 15620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0871" h="1562017">
                      <a:moveTo>
                        <a:pt x="570871" y="1474558"/>
                      </a:moveTo>
                      <a:cubicBezTo>
                        <a:pt x="520444" y="1511537"/>
                        <a:pt x="470018" y="1548517"/>
                        <a:pt x="396059" y="1555240"/>
                      </a:cubicBezTo>
                      <a:cubicBezTo>
                        <a:pt x="322100" y="1561963"/>
                        <a:pt x="192112" y="1577652"/>
                        <a:pt x="127118" y="1514899"/>
                      </a:cubicBezTo>
                      <a:cubicBezTo>
                        <a:pt x="62124" y="1452146"/>
                        <a:pt x="24024" y="1337847"/>
                        <a:pt x="6095" y="1178723"/>
                      </a:cubicBezTo>
                      <a:cubicBezTo>
                        <a:pt x="-11834" y="1019599"/>
                        <a:pt x="15060" y="748417"/>
                        <a:pt x="19542" y="560158"/>
                      </a:cubicBezTo>
                      <a:cubicBezTo>
                        <a:pt x="24024" y="371899"/>
                        <a:pt x="28507" y="134335"/>
                        <a:pt x="32989" y="49170"/>
                      </a:cubicBezTo>
                      <a:cubicBezTo>
                        <a:pt x="37471" y="-35995"/>
                        <a:pt x="41953" y="6587"/>
                        <a:pt x="46436" y="49170"/>
                      </a:cubicBezTo>
                    </a:path>
                  </a:pathLst>
                </a:cu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132" name="Connecteur droit 131"/>
                <p:cNvCxnSpPr>
                  <a:stCxn id="131" idx="3"/>
                </p:cNvCxnSpPr>
                <p:nvPr/>
              </p:nvCxnSpPr>
              <p:spPr>
                <a:xfrm flipH="1">
                  <a:off x="2828992" y="3718129"/>
                  <a:ext cx="142104" cy="1651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necteur droit 132"/>
                <p:cNvCxnSpPr/>
                <p:nvPr/>
              </p:nvCxnSpPr>
              <p:spPr>
                <a:xfrm flipH="1">
                  <a:off x="2827002" y="3595104"/>
                  <a:ext cx="144834" cy="1651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Connecteur droit 133"/>
                <p:cNvCxnSpPr/>
                <p:nvPr/>
              </p:nvCxnSpPr>
              <p:spPr>
                <a:xfrm flipH="1">
                  <a:off x="2823873" y="3472082"/>
                  <a:ext cx="144834" cy="1651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Connecteur droit 134"/>
                <p:cNvCxnSpPr/>
                <p:nvPr/>
              </p:nvCxnSpPr>
              <p:spPr>
                <a:xfrm flipH="1">
                  <a:off x="2833807" y="3371091"/>
                  <a:ext cx="144834" cy="1651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Connecteur droit 135"/>
                <p:cNvCxnSpPr/>
                <p:nvPr/>
              </p:nvCxnSpPr>
              <p:spPr>
                <a:xfrm flipH="1">
                  <a:off x="2842602" y="3259085"/>
                  <a:ext cx="144834" cy="1651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Connecteur droit 136"/>
                <p:cNvCxnSpPr/>
                <p:nvPr/>
              </p:nvCxnSpPr>
              <p:spPr>
                <a:xfrm flipH="1">
                  <a:off x="2841752" y="3158095"/>
                  <a:ext cx="144834" cy="1651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Connecteur droit 137"/>
                <p:cNvCxnSpPr/>
                <p:nvPr/>
              </p:nvCxnSpPr>
              <p:spPr>
                <a:xfrm flipH="1">
                  <a:off x="2839763" y="3057108"/>
                  <a:ext cx="144834" cy="1651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Connecteur droit 138"/>
                <p:cNvCxnSpPr/>
                <p:nvPr/>
              </p:nvCxnSpPr>
              <p:spPr>
                <a:xfrm flipH="1">
                  <a:off x="2837774" y="2956117"/>
                  <a:ext cx="144834" cy="1651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Connecteur droit 139"/>
                <p:cNvCxnSpPr/>
                <p:nvPr/>
              </p:nvCxnSpPr>
              <p:spPr>
                <a:xfrm flipH="1">
                  <a:off x="2860771" y="2855128"/>
                  <a:ext cx="144834" cy="1651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</a:ln>
                <a:effec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0" name="Forme libre 129"/>
              <p:cNvSpPr/>
              <p:nvPr/>
            </p:nvSpPr>
            <p:spPr>
              <a:xfrm>
                <a:off x="2103120" y="1123406"/>
                <a:ext cx="79344" cy="470263"/>
              </a:xfrm>
              <a:custGeom>
                <a:avLst/>
                <a:gdLst>
                  <a:gd name="connsiteX0" fmla="*/ 0 w 79344"/>
                  <a:gd name="connsiteY0" fmla="*/ 470263 h 470263"/>
                  <a:gd name="connsiteX1" fmla="*/ 65314 w 79344"/>
                  <a:gd name="connsiteY1" fmla="*/ 300446 h 470263"/>
                  <a:gd name="connsiteX2" fmla="*/ 78377 w 79344"/>
                  <a:gd name="connsiteY2" fmla="*/ 117566 h 470263"/>
                  <a:gd name="connsiteX3" fmla="*/ 78377 w 79344"/>
                  <a:gd name="connsiteY3" fmla="*/ 0 h 470263"/>
                  <a:gd name="connsiteX4" fmla="*/ 78377 w 79344"/>
                  <a:gd name="connsiteY4" fmla="*/ 0 h 470263"/>
                  <a:gd name="connsiteX5" fmla="*/ 78377 w 79344"/>
                  <a:gd name="connsiteY5" fmla="*/ 0 h 470263"/>
                  <a:gd name="connsiteX6" fmla="*/ 78377 w 79344"/>
                  <a:gd name="connsiteY6" fmla="*/ 0 h 470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9344" h="470263">
                    <a:moveTo>
                      <a:pt x="0" y="470263"/>
                    </a:moveTo>
                    <a:cubicBezTo>
                      <a:pt x="26125" y="414746"/>
                      <a:pt x="52251" y="359229"/>
                      <a:pt x="65314" y="300446"/>
                    </a:cubicBezTo>
                    <a:cubicBezTo>
                      <a:pt x="78377" y="241663"/>
                      <a:pt x="76200" y="167640"/>
                      <a:pt x="78377" y="117566"/>
                    </a:cubicBezTo>
                    <a:cubicBezTo>
                      <a:pt x="80554" y="67492"/>
                      <a:pt x="78377" y="0"/>
                      <a:pt x="78377" y="0"/>
                    </a:cubicBezTo>
                    <a:lnTo>
                      <a:pt x="78377" y="0"/>
                    </a:lnTo>
                    <a:lnTo>
                      <a:pt x="78377" y="0"/>
                    </a:lnTo>
                    <a:lnTo>
                      <a:pt x="78377" y="0"/>
                    </a:lnTo>
                  </a:path>
                </a:pathLst>
              </a:custGeom>
              <a:ln>
                <a:solidFill>
                  <a:srgbClr val="92D050"/>
                </a:solidFill>
              </a:ln>
              <a:effec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7" name="Ellipse 126"/>
            <p:cNvSpPr/>
            <p:nvPr/>
          </p:nvSpPr>
          <p:spPr>
            <a:xfrm flipH="1">
              <a:off x="9118261" y="2652366"/>
              <a:ext cx="457750" cy="136742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b="1" dirty="0" smtClean="0"/>
                <a:t>dCas9 NM</a:t>
              </a:r>
              <a:endParaRPr lang="fr-FR" b="1" dirty="0"/>
            </a:p>
          </p:txBody>
        </p:sp>
      </p:grpSp>
      <p:grpSp>
        <p:nvGrpSpPr>
          <p:cNvPr id="46" name="Groupe 45"/>
          <p:cNvGrpSpPr/>
          <p:nvPr/>
        </p:nvGrpSpPr>
        <p:grpSpPr>
          <a:xfrm rot="6480000">
            <a:off x="8029468" y="4707461"/>
            <a:ext cx="2736991" cy="4070284"/>
            <a:chOff x="4940759" y="1527657"/>
            <a:chExt cx="2736991" cy="4070284"/>
          </a:xfrm>
        </p:grpSpPr>
        <p:pic>
          <p:nvPicPr>
            <p:cNvPr id="141" name="Picture 2" descr="http://2016.igem.org/wiki/images/d/d3/Paris_Saclay--Project_Overview_2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76" r="55613" b="21174"/>
            <a:stretch/>
          </p:blipFill>
          <p:spPr bwMode="auto">
            <a:xfrm>
              <a:off x="4940759" y="1716225"/>
              <a:ext cx="2521131" cy="3881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ectangle 44"/>
            <p:cNvSpPr/>
            <p:nvPr/>
          </p:nvSpPr>
          <p:spPr>
            <a:xfrm>
              <a:off x="6045200" y="1527657"/>
              <a:ext cx="1632550" cy="30828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48" name="Connecteur droit avec flèche 147"/>
          <p:cNvCxnSpPr/>
          <p:nvPr/>
        </p:nvCxnSpPr>
        <p:spPr>
          <a:xfrm>
            <a:off x="8977055" y="1873124"/>
            <a:ext cx="0" cy="4367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/>
          <p:nvPr/>
        </p:nvCxnSpPr>
        <p:spPr>
          <a:xfrm>
            <a:off x="8985324" y="4392106"/>
            <a:ext cx="0" cy="4367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" name="ZoneTexte 152"/>
          <p:cNvSpPr txBox="1"/>
          <p:nvPr/>
        </p:nvSpPr>
        <p:spPr>
          <a:xfrm>
            <a:off x="1265063" y="1807778"/>
            <a:ext cx="1221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sgRNA  SP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4120738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Grand écran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Coline Sivelle</dc:creator>
  <cp:lastModifiedBy>Coline Sivelle</cp:lastModifiedBy>
  <cp:revision>1</cp:revision>
  <dcterms:created xsi:type="dcterms:W3CDTF">2016-09-27T20:35:19Z</dcterms:created>
  <dcterms:modified xsi:type="dcterms:W3CDTF">2016-09-27T20:37:06Z</dcterms:modified>
</cp:coreProperties>
</file>